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Gagalin" charset="1" panose="00000500000000000000"/>
      <p:regular r:id="rId14"/>
    </p:embeddedFont>
    <p:embeddedFont>
      <p:font typeface="Balmy" charset="1" panose="00000000000000000000"/>
      <p:regular r:id="rId15"/>
    </p:embeddedFont>
    <p:embeddedFont>
      <p:font typeface="KG Primary Penmanship" charset="1" panose="02000506000000020003"/>
      <p:regular r:id="rId16"/>
    </p:embeddedFont>
    <p:embeddedFont>
      <p:font typeface="Times New Roman" charset="1" panose="02030502070405020303"/>
      <p:regular r:id="rId17"/>
    </p:embeddedFont>
    <p:embeddedFont>
      <p:font typeface="Times New Roman Bold" charset="1" panose="02030802070405020303"/>
      <p:regular r:id="rId18"/>
    </p:embeddedFont>
    <p:embeddedFont>
      <p:font typeface="Times New Roman Italics" charset="1" panose="02030502070405090303"/>
      <p:regular r:id="rId19"/>
    </p:embeddedFont>
    <p:embeddedFont>
      <p:font typeface="Times New Roman Bold Italics" charset="1" panose="02030802070405090303"/>
      <p:regular r:id="rId20"/>
    </p:embeddedFont>
    <p:embeddedFont>
      <p:font typeface="Times New Roman Medium" charset="1" panose="02030502070405020303"/>
      <p:regular r:id="rId21"/>
    </p:embeddedFont>
    <p:embeddedFont>
      <p:font typeface="Times New Roman Medium Italics" charset="1" panose="02030502070405090303"/>
      <p:regular r:id="rId22"/>
    </p:embeddedFont>
    <p:embeddedFont>
      <p:font typeface="Times New Roman Semi-Bold" charset="1" panose="02030702070405020303"/>
      <p:regular r:id="rId23"/>
    </p:embeddedFont>
    <p:embeddedFont>
      <p:font typeface="Times New Roman Semi-Bold Italics" charset="1" panose="02030702070405090303"/>
      <p:regular r:id="rId24"/>
    </p:embeddedFont>
    <p:embeddedFont>
      <p:font typeface="Times New Roman Ultra-Bold" charset="1" panose="020309020704050203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24" t="0" r="-658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96531" y="4782606"/>
            <a:ext cx="9297174" cy="1141770"/>
            <a:chOff x="0" y="0"/>
            <a:chExt cx="2448638" cy="3007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8638" cy="300713"/>
            </a:xfrm>
            <a:custGeom>
              <a:avLst/>
              <a:gdLst/>
              <a:ahLst/>
              <a:cxnLst/>
              <a:rect r="r" b="b" t="t" l="l"/>
              <a:pathLst>
                <a:path h="300713" w="2448638">
                  <a:moveTo>
                    <a:pt x="42469" y="0"/>
                  </a:moveTo>
                  <a:lnTo>
                    <a:pt x="2406170" y="0"/>
                  </a:lnTo>
                  <a:cubicBezTo>
                    <a:pt x="2429625" y="0"/>
                    <a:pt x="2448638" y="19014"/>
                    <a:pt x="2448638" y="42469"/>
                  </a:cubicBezTo>
                  <a:lnTo>
                    <a:pt x="2448638" y="258244"/>
                  </a:lnTo>
                  <a:cubicBezTo>
                    <a:pt x="2448638" y="269508"/>
                    <a:pt x="2444164" y="280310"/>
                    <a:pt x="2436200" y="288274"/>
                  </a:cubicBezTo>
                  <a:cubicBezTo>
                    <a:pt x="2428235" y="296239"/>
                    <a:pt x="2417433" y="300713"/>
                    <a:pt x="2406170" y="300713"/>
                  </a:cubicBezTo>
                  <a:lnTo>
                    <a:pt x="42469" y="300713"/>
                  </a:lnTo>
                  <a:cubicBezTo>
                    <a:pt x="19014" y="300713"/>
                    <a:pt x="0" y="281699"/>
                    <a:pt x="0" y="258244"/>
                  </a:cubicBezTo>
                  <a:lnTo>
                    <a:pt x="0" y="42469"/>
                  </a:lnTo>
                  <a:cubicBezTo>
                    <a:pt x="0" y="31205"/>
                    <a:pt x="4474" y="20403"/>
                    <a:pt x="12439" y="12439"/>
                  </a:cubicBezTo>
                  <a:cubicBezTo>
                    <a:pt x="20403" y="4474"/>
                    <a:pt x="31205" y="0"/>
                    <a:pt x="42469" y="0"/>
                  </a:cubicBezTo>
                  <a:close/>
                </a:path>
              </a:pathLst>
            </a:custGeom>
            <a:solidFill>
              <a:srgbClr val="8225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3081522"/>
            <a:ext cx="8696531" cy="4543937"/>
          </a:xfrm>
          <a:custGeom>
            <a:avLst/>
            <a:gdLst/>
            <a:ahLst/>
            <a:cxnLst/>
            <a:rect r="r" b="b" t="t" l="l"/>
            <a:pathLst>
              <a:path h="4543937" w="8696531">
                <a:moveTo>
                  <a:pt x="0" y="0"/>
                </a:moveTo>
                <a:lnTo>
                  <a:pt x="8696531" y="0"/>
                </a:lnTo>
                <a:lnTo>
                  <a:pt x="8696531" y="4543938"/>
                </a:lnTo>
                <a:lnTo>
                  <a:pt x="0" y="454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73833" y="142875"/>
            <a:ext cx="12114167" cy="432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7"/>
              </a:lnSpc>
            </a:pPr>
            <a:r>
              <a:rPr lang="en-US" sz="10683">
                <a:solidFill>
                  <a:srgbClr val="FFFFFF"/>
                </a:solidFill>
                <a:latin typeface="Gagalin"/>
              </a:rPr>
              <a:t>Surse a diversitatii culturale in europa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27202" y="4982398"/>
            <a:ext cx="8725968" cy="65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5"/>
              </a:lnSpc>
              <a:spcBef>
                <a:spcPct val="0"/>
              </a:spcBef>
            </a:pPr>
            <a:r>
              <a:rPr lang="en-US" sz="3803">
                <a:solidFill>
                  <a:srgbClr val="FFFFFF"/>
                </a:solidFill>
                <a:latin typeface="KG Primary Penmanship"/>
              </a:rPr>
              <a:t>Autori:Savva Ariana,Procoava Alexandru,Manoli Vlada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307754" t="0" r="-19488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52502" y="126741"/>
            <a:ext cx="15059302" cy="1891257"/>
            <a:chOff x="0" y="0"/>
            <a:chExt cx="3966236" cy="4981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6236" cy="498109"/>
            </a:xfrm>
            <a:custGeom>
              <a:avLst/>
              <a:gdLst/>
              <a:ahLst/>
              <a:cxnLst/>
              <a:rect r="r" b="b" t="t" l="l"/>
              <a:pathLst>
                <a:path h="498109" w="3966236">
                  <a:moveTo>
                    <a:pt x="26219" y="0"/>
                  </a:moveTo>
                  <a:lnTo>
                    <a:pt x="3940017" y="0"/>
                  </a:lnTo>
                  <a:cubicBezTo>
                    <a:pt x="3954497" y="0"/>
                    <a:pt x="3966236" y="11739"/>
                    <a:pt x="3966236" y="26219"/>
                  </a:cubicBezTo>
                  <a:lnTo>
                    <a:pt x="3966236" y="471890"/>
                  </a:lnTo>
                  <a:cubicBezTo>
                    <a:pt x="3966236" y="486370"/>
                    <a:pt x="3954497" y="498109"/>
                    <a:pt x="3940017" y="498109"/>
                  </a:cubicBezTo>
                  <a:lnTo>
                    <a:pt x="26219" y="498109"/>
                  </a:lnTo>
                  <a:cubicBezTo>
                    <a:pt x="11739" y="498109"/>
                    <a:pt x="0" y="486370"/>
                    <a:pt x="0" y="471890"/>
                  </a:cubicBezTo>
                  <a:lnTo>
                    <a:pt x="0" y="26219"/>
                  </a:lnTo>
                  <a:cubicBezTo>
                    <a:pt x="0" y="11739"/>
                    <a:pt x="11739" y="0"/>
                    <a:pt x="26219" y="0"/>
                  </a:cubicBezTo>
                  <a:close/>
                </a:path>
              </a:pathLst>
            </a:custGeom>
            <a:solidFill>
              <a:srgbClr val="8225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833778"/>
            <a:ext cx="20171154" cy="1072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1.Aledem numele tarii si amplasarea pe harta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2.Scurt Istoric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3.Personajele sau personajul fictiv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4.Motivul pentru care a fost ales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5.Problema/Subiectul”Migratia”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6. 2obiescte esentiale care personajul le ia in calatortie</a:t>
            </a:r>
          </a:p>
          <a:p>
            <a:pPr algn="just">
              <a:lnSpc>
                <a:spcPts val="9434"/>
              </a:lnSpc>
            </a:pPr>
            <a:r>
              <a:rPr lang="en-US" sz="6739">
                <a:solidFill>
                  <a:srgbClr val="FFFFFF"/>
                </a:solidFill>
                <a:latin typeface="KG Primary Penmanship"/>
              </a:rPr>
              <a:t>7.Ce anume vor regreta din tot ceea ce a ramas in urma</a:t>
            </a:r>
          </a:p>
          <a:p>
            <a:pPr algn="just">
              <a:lnSpc>
                <a:spcPts val="9434"/>
              </a:lnSpc>
            </a:pPr>
          </a:p>
          <a:p>
            <a:pPr>
              <a:lnSpc>
                <a:spcPts val="943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1211830" y="-157378"/>
            <a:ext cx="21382985" cy="212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00"/>
              </a:lnSpc>
              <a:spcBef>
                <a:spcPct val="0"/>
              </a:spcBef>
            </a:pPr>
            <a:r>
              <a:rPr lang="en-US" sz="12429">
                <a:solidFill>
                  <a:srgbClr val="FFFFFF"/>
                </a:solidFill>
                <a:latin typeface="Gagalin"/>
              </a:rPr>
              <a:t>Planul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121" t="0" r="-485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3781" y="2373911"/>
            <a:ext cx="8584219" cy="7913089"/>
          </a:xfrm>
          <a:custGeom>
            <a:avLst/>
            <a:gdLst/>
            <a:ahLst/>
            <a:cxnLst/>
            <a:rect r="r" b="b" t="t" l="l"/>
            <a:pathLst>
              <a:path h="7913089" w="8584219">
                <a:moveTo>
                  <a:pt x="0" y="0"/>
                </a:moveTo>
                <a:lnTo>
                  <a:pt x="8584219" y="0"/>
                </a:lnTo>
                <a:lnTo>
                  <a:pt x="8584219" y="7913089"/>
                </a:lnTo>
                <a:lnTo>
                  <a:pt x="0" y="7913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7293" y="3841895"/>
            <a:ext cx="1562739" cy="2003511"/>
          </a:xfrm>
          <a:custGeom>
            <a:avLst/>
            <a:gdLst/>
            <a:ahLst/>
            <a:cxnLst/>
            <a:rect r="r" b="b" t="t" l="l"/>
            <a:pathLst>
              <a:path h="2003511" w="1562739">
                <a:moveTo>
                  <a:pt x="0" y="0"/>
                </a:moveTo>
                <a:lnTo>
                  <a:pt x="1562739" y="0"/>
                </a:lnTo>
                <a:lnTo>
                  <a:pt x="1562739" y="2003511"/>
                </a:lnTo>
                <a:lnTo>
                  <a:pt x="0" y="2003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3483" y="-303495"/>
            <a:ext cx="10691794" cy="1207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706"/>
              </a:lnSpc>
              <a:spcBef>
                <a:spcPct val="0"/>
              </a:spcBef>
            </a:pPr>
            <a:r>
              <a:rPr lang="en-US" sz="9790">
                <a:solidFill>
                  <a:srgbClr val="E71F26"/>
                </a:solidFill>
                <a:latin typeface="Gagalin"/>
              </a:rPr>
              <a:t>Australia</a:t>
            </a:r>
            <a:r>
              <a:rPr lang="en-US" sz="9790">
                <a:solidFill>
                  <a:srgbClr val="FFFFFF"/>
                </a:solidFill>
                <a:latin typeface="Gagalin"/>
              </a:rPr>
              <a:t>,situata in emisfera sudica,in partea de sud-est a oceanului pacific si a oceanului indian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46150" t="0" r="-69564" b="-131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358087"/>
            <a:ext cx="18288000" cy="3886200"/>
          </a:xfrm>
          <a:custGeom>
            <a:avLst/>
            <a:gdLst/>
            <a:ahLst/>
            <a:cxnLst/>
            <a:rect r="r" b="b" t="t" l="l"/>
            <a:pathLst>
              <a:path h="3886200" w="18288000">
                <a:moveTo>
                  <a:pt x="0" y="0"/>
                </a:moveTo>
                <a:lnTo>
                  <a:pt x="18288000" y="0"/>
                </a:lnTo>
                <a:lnTo>
                  <a:pt x="18288000" y="3886200"/>
                </a:lnTo>
                <a:lnTo>
                  <a:pt x="0" y="3886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223600"/>
            <a:ext cx="18464397" cy="806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79"/>
              </a:lnSpc>
            </a:pPr>
            <a:r>
              <a:rPr lang="en-US" sz="6556">
                <a:solidFill>
                  <a:srgbClr val="FFFFFF"/>
                </a:solidFill>
                <a:latin typeface="KG Primary Penmanship"/>
              </a:rPr>
              <a:t>Australia este cunoscută pentru a fi locuită de populații indigene cu mii de ani în urmă, iar europenii au ajuns în secolul al XVIII-lea. În 1901, Australia a devenit o națiune independentă și o federație. Motivul pentru care am ales Australia este vastitatea sa geografică și diversitatea sa ecologică, ceea ce oferă oportunități bogate pentru o poveste despre migrația și descoperirea naturii.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251318" t="0" r="-25131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599" y="301929"/>
            <a:ext cx="17290632" cy="1141770"/>
            <a:chOff x="0" y="0"/>
            <a:chExt cx="4553911" cy="3007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53912" cy="300713"/>
            </a:xfrm>
            <a:custGeom>
              <a:avLst/>
              <a:gdLst/>
              <a:ahLst/>
              <a:cxnLst/>
              <a:rect r="r" b="b" t="t" l="l"/>
              <a:pathLst>
                <a:path h="300713" w="4553912">
                  <a:moveTo>
                    <a:pt x="22835" y="0"/>
                  </a:moveTo>
                  <a:lnTo>
                    <a:pt x="4531076" y="0"/>
                  </a:lnTo>
                  <a:cubicBezTo>
                    <a:pt x="4543688" y="0"/>
                    <a:pt x="4553912" y="10224"/>
                    <a:pt x="4553912" y="22835"/>
                  </a:cubicBezTo>
                  <a:lnTo>
                    <a:pt x="4553912" y="277878"/>
                  </a:lnTo>
                  <a:cubicBezTo>
                    <a:pt x="4553912" y="283934"/>
                    <a:pt x="4551506" y="289742"/>
                    <a:pt x="4547223" y="294025"/>
                  </a:cubicBezTo>
                  <a:cubicBezTo>
                    <a:pt x="4542941" y="298307"/>
                    <a:pt x="4537132" y="300713"/>
                    <a:pt x="4531076" y="300713"/>
                  </a:cubicBezTo>
                  <a:lnTo>
                    <a:pt x="22835" y="300713"/>
                  </a:lnTo>
                  <a:cubicBezTo>
                    <a:pt x="10224" y="300713"/>
                    <a:pt x="0" y="290489"/>
                    <a:pt x="0" y="277878"/>
                  </a:cubicBezTo>
                  <a:lnTo>
                    <a:pt x="0" y="22835"/>
                  </a:lnTo>
                  <a:cubicBezTo>
                    <a:pt x="0" y="16779"/>
                    <a:pt x="2406" y="10971"/>
                    <a:pt x="6688" y="6688"/>
                  </a:cubicBezTo>
                  <a:cubicBezTo>
                    <a:pt x="10971" y="2406"/>
                    <a:pt x="16779" y="0"/>
                    <a:pt x="22835" y="0"/>
                  </a:cubicBezTo>
                  <a:close/>
                </a:path>
              </a:pathLst>
            </a:custGeom>
            <a:solidFill>
              <a:srgbClr val="82252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5595239"/>
            <a:ext cx="4912839" cy="4691761"/>
          </a:xfrm>
          <a:custGeom>
            <a:avLst/>
            <a:gdLst/>
            <a:ahLst/>
            <a:cxnLst/>
            <a:rect r="r" b="b" t="t" l="l"/>
            <a:pathLst>
              <a:path h="4691761" w="4912839">
                <a:moveTo>
                  <a:pt x="0" y="0"/>
                </a:moveTo>
                <a:lnTo>
                  <a:pt x="4912839" y="0"/>
                </a:lnTo>
                <a:lnTo>
                  <a:pt x="4912839" y="4691761"/>
                </a:lnTo>
                <a:lnTo>
                  <a:pt x="0" y="469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28829" y="5321653"/>
            <a:ext cx="4059171" cy="4965347"/>
          </a:xfrm>
          <a:custGeom>
            <a:avLst/>
            <a:gdLst/>
            <a:ahLst/>
            <a:cxnLst/>
            <a:rect r="r" b="b" t="t" l="l"/>
            <a:pathLst>
              <a:path h="4965347" w="4059171">
                <a:moveTo>
                  <a:pt x="0" y="0"/>
                </a:moveTo>
                <a:lnTo>
                  <a:pt x="4059171" y="0"/>
                </a:lnTo>
                <a:lnTo>
                  <a:pt x="4059171" y="4965347"/>
                </a:lnTo>
                <a:lnTo>
                  <a:pt x="0" y="49653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5667" y="5595239"/>
            <a:ext cx="4486496" cy="4691761"/>
          </a:xfrm>
          <a:custGeom>
            <a:avLst/>
            <a:gdLst/>
            <a:ahLst/>
            <a:cxnLst/>
            <a:rect r="r" b="b" t="t" l="l"/>
            <a:pathLst>
              <a:path h="4691761" w="4486496">
                <a:moveTo>
                  <a:pt x="0" y="0"/>
                </a:moveTo>
                <a:lnTo>
                  <a:pt x="4486496" y="0"/>
                </a:lnTo>
                <a:lnTo>
                  <a:pt x="4486496" y="4691761"/>
                </a:lnTo>
                <a:lnTo>
                  <a:pt x="0" y="46917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3599" y="367354"/>
            <a:ext cx="1729063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Personajul fictiv este Jack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615574"/>
            <a:ext cx="18288000" cy="431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000000"/>
                </a:solidFill>
                <a:latin typeface="Balmy"/>
              </a:rPr>
              <a:t>Jack, un biolog pasionat de explorarea faunei și florei australiene.Subiectul "Migratia" va explora călătoria lui Jack prin diverse ecosisteme australiene, întâlnind specii unice de animale și vegetație și confruntându-se cu provocări legate de protecția mediului.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389" t="0" r="-522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78865">
            <a:off x="548401" y="4659272"/>
            <a:ext cx="4736156" cy="3516596"/>
          </a:xfrm>
          <a:custGeom>
            <a:avLst/>
            <a:gdLst/>
            <a:ahLst/>
            <a:cxnLst/>
            <a:rect r="r" b="b" t="t" l="l"/>
            <a:pathLst>
              <a:path h="3516596" w="4736156">
                <a:moveTo>
                  <a:pt x="0" y="0"/>
                </a:moveTo>
                <a:lnTo>
                  <a:pt x="4736156" y="0"/>
                </a:lnTo>
                <a:lnTo>
                  <a:pt x="4736156" y="3516596"/>
                </a:lnTo>
                <a:lnTo>
                  <a:pt x="0" y="351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85131" y="6227064"/>
            <a:ext cx="7315200" cy="4059936"/>
          </a:xfrm>
          <a:custGeom>
            <a:avLst/>
            <a:gdLst/>
            <a:ahLst/>
            <a:cxnLst/>
            <a:rect r="r" b="b" t="t" l="l"/>
            <a:pathLst>
              <a:path h="4059936" w="7315200">
                <a:moveTo>
                  <a:pt x="0" y="0"/>
                </a:moveTo>
                <a:lnTo>
                  <a:pt x="7315200" y="0"/>
                </a:lnTo>
                <a:lnTo>
                  <a:pt x="7315200" y="4059936"/>
                </a:lnTo>
                <a:lnTo>
                  <a:pt x="0" y="4059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00331" y="6199632"/>
            <a:ext cx="6187669" cy="4114800"/>
          </a:xfrm>
          <a:custGeom>
            <a:avLst/>
            <a:gdLst/>
            <a:ahLst/>
            <a:cxnLst/>
            <a:rect r="r" b="b" t="t" l="l"/>
            <a:pathLst>
              <a:path h="4114800" w="6187669">
                <a:moveTo>
                  <a:pt x="0" y="0"/>
                </a:moveTo>
                <a:lnTo>
                  <a:pt x="6187669" y="0"/>
                </a:lnTo>
                <a:lnTo>
                  <a:pt x="6187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23825"/>
            <a:ext cx="18288000" cy="403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KG Primary Penmanship"/>
              </a:rPr>
              <a:t>Jack va lua cu el un ghid de identificare a speciilor și un echipament de camping pentru a supraviețui în sălbăticia australiană.</a:t>
            </a:r>
            <a:r>
              <a:rPr lang="en-US" sz="5751">
                <a:solidFill>
                  <a:srgbClr val="FFFFFF"/>
                </a:solidFill>
                <a:latin typeface="KG Primary Penmanship"/>
              </a:rPr>
              <a:t> Jack va regreta legăturile sale cu familia și prietenii din țara sa natală, precum și confortul vieții urbane, inclusiv accesul la internet și serviciile moderne.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1318" t="0" r="-25131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49324"/>
            <a:ext cx="4791952" cy="5437676"/>
          </a:xfrm>
          <a:custGeom>
            <a:avLst/>
            <a:gdLst/>
            <a:ahLst/>
            <a:cxnLst/>
            <a:rect r="r" b="b" t="t" l="l"/>
            <a:pathLst>
              <a:path h="5437676" w="4791952">
                <a:moveTo>
                  <a:pt x="0" y="0"/>
                </a:moveTo>
                <a:lnTo>
                  <a:pt x="4791952" y="0"/>
                </a:lnTo>
                <a:lnTo>
                  <a:pt x="4791952" y="5437676"/>
                </a:lnTo>
                <a:lnTo>
                  <a:pt x="0" y="5437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2842" y="-304800"/>
            <a:ext cx="15016448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08"/>
              </a:lnSpc>
            </a:pPr>
            <a:r>
              <a:rPr lang="en-US" sz="15648">
                <a:solidFill>
                  <a:srgbClr val="000000"/>
                </a:solidFill>
                <a:latin typeface="Gagalin"/>
              </a:rPr>
              <a:t>VA MULTUMIM</a:t>
            </a:r>
          </a:p>
          <a:p>
            <a:pPr algn="ctr">
              <a:lnSpc>
                <a:spcPts val="21908"/>
              </a:lnSpc>
            </a:pPr>
            <a:r>
              <a:rPr lang="en-US" sz="15648">
                <a:solidFill>
                  <a:srgbClr val="000000"/>
                </a:solidFill>
                <a:latin typeface="Gagalin"/>
              </a:rPr>
              <a:t> PENTRU ATENTIE!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DAFwsUJ6mEY</dc:identifier>
  <dcterms:modified xsi:type="dcterms:W3CDTF">2011-08-01T06:04:30Z</dcterms:modified>
  <cp:revision>1</cp:revision>
  <dc:title>Surse a diversitatii culturale in europa</dc:title>
</cp:coreProperties>
</file>